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ActRbEbGLkIs5bJT9Hk8MQQX8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sv-S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ff733c811_2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0ff733c811_2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fb6e945e2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0fb6e945e2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ff733c811_2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0ff733c811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fb6e945e2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0fb6e945e2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fb6e945e2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0fb6e945e2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ff733c811_2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0ff733c811_2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fb6e945e2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0fb6e945e2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ff733c811_2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0ff733c811_2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fb6e945e2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0fb6e945e2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ff733c811_2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0ff733c811_2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ff733c811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0ff733c811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fb6e945e2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0fb6e945e2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fb6e945e2_1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0fb6e945e2_1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fbb71fb79_2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0fbb71fb79_2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f733c811_2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0ff733c811_2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fbb71fb79_2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0fbb71fb79_2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ff733c811_2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0ff733c811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fb6e945e2_1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0fb6e945e2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ff733c811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0ff733c811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fbb71fb79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0fbb71fb79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ff733c811_2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0ff733c811_2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b6e945e2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0fb6e945e2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fb6e945e2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0fb6e945e2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ff733c811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0ff733c811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bild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lodrät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rät rubrik och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innehåll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vsnittsrubrik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vå delar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ämförelse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ast rubrik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med bildtext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ed bildtext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46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albinronnkvist/Course_DT166G_PresentingNewTechnology/tree/main/HybridSearch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681260" y="5117816"/>
            <a:ext cx="10640754" cy="775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sv-SE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Integrating Semantic with Keyword Product search in Online Marketplaces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t/>
            </a:r>
            <a:endParaRPr sz="4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739358" y="5827491"/>
            <a:ext cx="9163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sv-SE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sv-SE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Roberto Piran Amedi &amp; Albin Rönnkvist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3126835" y="358299"/>
            <a:ext cx="5938022" cy="28205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"/>
          <p:cNvGrpSpPr/>
          <p:nvPr/>
        </p:nvGrpSpPr>
        <p:grpSpPr>
          <a:xfrm flipH="1" rot="-5400000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95" name="Google Shape;95;p1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 rot="10800000">
            <a:off x="9130678" y="4560829"/>
            <a:ext cx="3061321" cy="2297170"/>
            <a:chOff x="-305" y="-1"/>
            <a:chExt cx="3832880" cy="2876136"/>
          </a:xfrm>
        </p:grpSpPr>
        <p:sp>
          <p:nvSpPr>
            <p:cNvPr id="100" name="Google Shape;100;p1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ff733c811_2_68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2000"/>
              <a:t>Common product search systems: keyword-based, semantic</a:t>
            </a:r>
            <a:r>
              <a:rPr lang="sv-SE" sz="2000"/>
              <a:t>-based</a:t>
            </a:r>
            <a:r>
              <a:rPr lang="sv-SE" sz="2000"/>
              <a:t>, and hybrid</a:t>
            </a:r>
            <a:endParaRPr sz="2000"/>
          </a:p>
        </p:txBody>
      </p:sp>
      <p:cxnSp>
        <p:nvCxnSpPr>
          <p:cNvPr id="216" name="Google Shape;216;g30ff733c811_2_68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7" name="Google Shape;217;g30ff733c811_2_68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0ff733c811_2_68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30fb6e945e2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049" y="2287800"/>
            <a:ext cx="4488925" cy="29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0fb6e945e2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925" y="1504575"/>
            <a:ext cx="4175751" cy="5263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0fb6e945e2_1_46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Keyword Search</a:t>
            </a:r>
            <a:endParaRPr i="1" sz="1600"/>
          </a:p>
        </p:txBody>
      </p:sp>
      <p:cxnSp>
        <p:nvCxnSpPr>
          <p:cNvPr id="226" name="Google Shape;226;g30fb6e945e2_1_46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g30fb6e945e2_1_46"/>
          <p:cNvSpPr txBox="1"/>
          <p:nvPr>
            <p:ph idx="1" type="body"/>
          </p:nvPr>
        </p:nvSpPr>
        <p:spPr>
          <a:xfrm>
            <a:off x="685650" y="2017775"/>
            <a:ext cx="63735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Word matching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Main strength</a:t>
            </a:r>
            <a:r>
              <a:rPr lang="sv-SE" sz="2000"/>
              <a:t>: Precise matching (</a:t>
            </a:r>
            <a:r>
              <a:rPr lang="sv-SE" sz="2000"/>
              <a:t>e.g., </a:t>
            </a:r>
            <a:r>
              <a:rPr lang="sv-SE" sz="2000"/>
              <a:t>model numbers and brand names)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Limitations</a:t>
            </a:r>
            <a:r>
              <a:rPr lang="sv-SE" sz="2000"/>
              <a:t>: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Lacks understanding of context and underlying intent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Struggles with vocabulary gaps (e.g., misspellings and synonyms)</a:t>
            </a:r>
            <a:endParaRPr sz="2000"/>
          </a:p>
        </p:txBody>
      </p:sp>
      <p:sp>
        <p:nvSpPr>
          <p:cNvPr id="228" name="Google Shape;228;g30fb6e945e2_1_46"/>
          <p:cNvSpPr/>
          <p:nvPr/>
        </p:nvSpPr>
        <p:spPr>
          <a:xfrm>
            <a:off x="7588000" y="1648775"/>
            <a:ext cx="598200" cy="237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0fb6e945e2_1_46"/>
          <p:cNvSpPr/>
          <p:nvPr/>
        </p:nvSpPr>
        <p:spPr>
          <a:xfrm>
            <a:off x="8230188" y="1648774"/>
            <a:ext cx="249900" cy="237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" name="Google Shape;230;g30fb6e945e2_1_46"/>
          <p:cNvCxnSpPr>
            <a:stCxn id="228" idx="2"/>
          </p:cNvCxnSpPr>
          <p:nvPr/>
        </p:nvCxnSpPr>
        <p:spPr>
          <a:xfrm flipH="1">
            <a:off x="7687900" y="1886675"/>
            <a:ext cx="199200" cy="2692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g30fb6e945e2_1_46"/>
          <p:cNvCxnSpPr/>
          <p:nvPr/>
        </p:nvCxnSpPr>
        <p:spPr>
          <a:xfrm>
            <a:off x="8357963" y="1886762"/>
            <a:ext cx="1387500" cy="2692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" name="Google Shape;232;g30fb6e945e2_1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0852" y="2437525"/>
            <a:ext cx="1459782" cy="17208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g30fb6e945e2_1_46"/>
          <p:cNvCxnSpPr>
            <a:stCxn id="229" idx="2"/>
          </p:cNvCxnSpPr>
          <p:nvPr/>
        </p:nvCxnSpPr>
        <p:spPr>
          <a:xfrm flipH="1">
            <a:off x="8047038" y="1886674"/>
            <a:ext cx="308100" cy="2669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4" name="Google Shape;234;g30fb6e945e2_1_46"/>
          <p:cNvPicPr preferRelativeResize="0"/>
          <p:nvPr/>
        </p:nvPicPr>
        <p:blipFill rotWithShape="1">
          <a:blip r:embed="rId6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30ff733c811_2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250" y="4070600"/>
            <a:ext cx="2858900" cy="3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0ff733c811_2_86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Keyword Search</a:t>
            </a:r>
            <a:endParaRPr i="1" sz="1600"/>
          </a:p>
        </p:txBody>
      </p:sp>
      <p:cxnSp>
        <p:nvCxnSpPr>
          <p:cNvPr id="241" name="Google Shape;241;g30ff733c811_2_86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2" name="Google Shape;242;g30ff733c811_2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19" y="3139225"/>
            <a:ext cx="3921306" cy="2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0ff733c811_2_86"/>
          <p:cNvSpPr txBox="1"/>
          <p:nvPr/>
        </p:nvSpPr>
        <p:spPr>
          <a:xfrm>
            <a:off x="947650" y="3259150"/>
            <a:ext cx="1845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want to buy an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 device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0ff733c811_2_86"/>
          <p:cNvSpPr txBox="1"/>
          <p:nvPr/>
        </p:nvSpPr>
        <p:spPr>
          <a:xfrm>
            <a:off x="2245800" y="3211800"/>
            <a:ext cx="1845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Sure,</a:t>
            </a: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I’ll show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iPads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30ff733c811_2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144" y="4615525"/>
            <a:ext cx="3921306" cy="2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0ff733c811_2_86"/>
          <p:cNvSpPr txBox="1"/>
          <p:nvPr/>
        </p:nvSpPr>
        <p:spPr>
          <a:xfrm>
            <a:off x="6131975" y="4735450"/>
            <a:ext cx="1845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want to buy an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 device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0ff733c811_2_86"/>
          <p:cNvSpPr txBox="1"/>
          <p:nvPr/>
        </p:nvSpPr>
        <p:spPr>
          <a:xfrm>
            <a:off x="7411550" y="4706950"/>
            <a:ext cx="1845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Sure, I’ll show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sv-S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g30ff733c811_2_86"/>
          <p:cNvCxnSpPr>
            <a:stCxn id="245" idx="3"/>
          </p:cNvCxnSpPr>
          <p:nvPr/>
        </p:nvCxnSpPr>
        <p:spPr>
          <a:xfrm flipH="1" rot="10800000">
            <a:off x="9257449" y="4413725"/>
            <a:ext cx="479700" cy="12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g30ff733c811_2_86"/>
          <p:cNvCxnSpPr/>
          <p:nvPr/>
        </p:nvCxnSpPr>
        <p:spPr>
          <a:xfrm rot="10800000">
            <a:off x="9367275" y="5816050"/>
            <a:ext cx="106140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g30ff733c811_2_86"/>
          <p:cNvCxnSpPr/>
          <p:nvPr/>
        </p:nvCxnSpPr>
        <p:spPr>
          <a:xfrm flipH="1">
            <a:off x="4309925" y="2895825"/>
            <a:ext cx="1837500" cy="3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g30ff733c811_2_86"/>
          <p:cNvSpPr txBox="1"/>
          <p:nvPr/>
        </p:nvSpPr>
        <p:spPr>
          <a:xfrm>
            <a:off x="1334775" y="2331250"/>
            <a:ext cx="193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0ff733c811_2_86"/>
          <p:cNvSpPr txBox="1"/>
          <p:nvPr/>
        </p:nvSpPr>
        <p:spPr>
          <a:xfrm>
            <a:off x="1127225" y="2122025"/>
            <a:ext cx="31827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interaction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0ff733c811_2_86"/>
          <p:cNvSpPr txBox="1"/>
          <p:nvPr/>
        </p:nvSpPr>
        <p:spPr>
          <a:xfrm>
            <a:off x="7122575" y="3345850"/>
            <a:ext cx="35550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Keyword-based search system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0ff733c811_2_86"/>
          <p:cNvSpPr txBox="1"/>
          <p:nvPr/>
        </p:nvSpPr>
        <p:spPr>
          <a:xfrm>
            <a:off x="9371800" y="4174600"/>
            <a:ext cx="1110900" cy="1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 device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30ff733c811_2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8875" y="4587025"/>
            <a:ext cx="1519552" cy="20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0ff733c811_2_86"/>
          <p:cNvSpPr/>
          <p:nvPr/>
        </p:nvSpPr>
        <p:spPr>
          <a:xfrm>
            <a:off x="11137625" y="6251350"/>
            <a:ext cx="408900" cy="21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30ff733c811_2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16435">
            <a:off x="3504564" y="2153954"/>
            <a:ext cx="1821244" cy="143021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0ff733c811_2_86"/>
          <p:cNvSpPr txBox="1"/>
          <p:nvPr/>
        </p:nvSpPr>
        <p:spPr>
          <a:xfrm>
            <a:off x="3581425" y="2437150"/>
            <a:ext cx="1845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pads are not devices.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likely meant 'iPad' but misspelled it.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fb6e945e2_1_53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Semantic Search</a:t>
            </a:r>
            <a:endParaRPr i="1" sz="1600"/>
          </a:p>
        </p:txBody>
      </p:sp>
      <p:cxnSp>
        <p:nvCxnSpPr>
          <p:cNvPr id="264" name="Google Shape;264;g30fb6e945e2_1_53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" name="Google Shape;265;g30fb6e945e2_1_53"/>
          <p:cNvSpPr txBox="1"/>
          <p:nvPr>
            <p:ph idx="1" type="body"/>
          </p:nvPr>
        </p:nvSpPr>
        <p:spPr>
          <a:xfrm>
            <a:off x="761850" y="2093975"/>
            <a:ext cx="6677400" cy="4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Matching</a:t>
            </a:r>
            <a:r>
              <a:rPr lang="sv-SE" sz="2000"/>
              <a:t> based on the intent and contextual meaning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“Product / query” -&gt; Embedding </a:t>
            </a:r>
            <a:r>
              <a:rPr lang="sv-SE" sz="2000"/>
              <a:t>model</a:t>
            </a:r>
            <a:r>
              <a:rPr lang="sv-SE" sz="2000"/>
              <a:t> -&gt; [0, 7, 2, …]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Captures semantic meaning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Measure distance or similarity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Main s</a:t>
            </a:r>
            <a:r>
              <a:rPr b="1" lang="sv-SE" sz="2000"/>
              <a:t>trength</a:t>
            </a:r>
            <a:r>
              <a:rPr lang="sv-SE" sz="2000"/>
              <a:t>: Understands the underlying meaning, beyond just words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Limitations</a:t>
            </a:r>
            <a:r>
              <a:rPr lang="sv-SE" sz="2000"/>
              <a:t>: 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May produce inaccuracies when specific terms are important (e.g., model numbers)</a:t>
            </a:r>
            <a:endParaRPr sz="2000"/>
          </a:p>
          <a:p>
            <a:pPr indent="-2413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Other known limitations, such as negations and units of measurement</a:t>
            </a:r>
            <a:endParaRPr sz="2000"/>
          </a:p>
        </p:txBody>
      </p:sp>
      <p:pic>
        <p:nvPicPr>
          <p:cNvPr id="266" name="Google Shape;266;g30fb6e945e2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402" y="3214600"/>
            <a:ext cx="4215673" cy="47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0fb6e945e2_1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400" y="3692126"/>
            <a:ext cx="4215672" cy="298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0fb6e945e2_1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9400" y="81150"/>
            <a:ext cx="3511048" cy="29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fb6e945e2_1_118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Hybrid Search</a:t>
            </a:r>
            <a:endParaRPr i="1" sz="1600"/>
          </a:p>
        </p:txBody>
      </p:sp>
      <p:cxnSp>
        <p:nvCxnSpPr>
          <p:cNvPr id="274" name="Google Shape;274;g30fb6e945e2_1_118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g30fb6e945e2_1_118"/>
          <p:cNvSpPr txBox="1"/>
          <p:nvPr>
            <p:ph idx="1" type="body"/>
          </p:nvPr>
        </p:nvSpPr>
        <p:spPr>
          <a:xfrm>
            <a:off x="761852" y="204912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Combines keyword and semantic search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Complementary: 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Precise term matching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Underlying meaning</a:t>
            </a:r>
            <a:endParaRPr sz="2000"/>
          </a:p>
        </p:txBody>
      </p:sp>
      <p:pic>
        <p:nvPicPr>
          <p:cNvPr id="276" name="Google Shape;276;g30fb6e945e2_1_118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0fb6e945e2_1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925" y="1753488"/>
            <a:ext cx="5614362" cy="335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0fb6e945e2_1_118"/>
          <p:cNvSpPr txBox="1"/>
          <p:nvPr/>
        </p:nvSpPr>
        <p:spPr>
          <a:xfrm>
            <a:off x="6238125" y="3749238"/>
            <a:ext cx="21648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Keywords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0fb6e945e2_1_118"/>
          <p:cNvSpPr txBox="1"/>
          <p:nvPr/>
        </p:nvSpPr>
        <p:spPr>
          <a:xfrm>
            <a:off x="9563079" y="2960898"/>
            <a:ext cx="21648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0fb6e945e2_1_118"/>
          <p:cNvSpPr txBox="1"/>
          <p:nvPr/>
        </p:nvSpPr>
        <p:spPr>
          <a:xfrm>
            <a:off x="7370867" y="1960670"/>
            <a:ext cx="15042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Hybrid</a:t>
            </a:r>
            <a:endParaRPr sz="28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ff733c811_2_121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2000"/>
              <a:t>Research Questions</a:t>
            </a:r>
            <a:endParaRPr sz="2000"/>
          </a:p>
        </p:txBody>
      </p:sp>
      <p:cxnSp>
        <p:nvCxnSpPr>
          <p:cNvPr id="286" name="Google Shape;286;g30ff733c811_2_121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7" name="Google Shape;287;g30ff733c811_2_121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0ff733c811_2_121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b6e945e2_1_125"/>
          <p:cNvSpPr txBox="1"/>
          <p:nvPr>
            <p:ph type="title"/>
          </p:nvPr>
        </p:nvSpPr>
        <p:spPr>
          <a:xfrm>
            <a:off x="761850" y="1138275"/>
            <a:ext cx="63519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Research Questions</a:t>
            </a:r>
            <a:endParaRPr i="1" sz="1600"/>
          </a:p>
        </p:txBody>
      </p:sp>
      <p:cxnSp>
        <p:nvCxnSpPr>
          <p:cNvPr id="294" name="Google Shape;294;g30fb6e945e2_1_125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g30fb6e945e2_1_125"/>
          <p:cNvSpPr txBox="1"/>
          <p:nvPr>
            <p:ph idx="1" type="body"/>
          </p:nvPr>
        </p:nvSpPr>
        <p:spPr>
          <a:xfrm>
            <a:off x="686252" y="201557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Hybrid Architectures: </a:t>
            </a:r>
            <a:r>
              <a:rPr lang="sv-SE" sz="2000"/>
              <a:t>How can hybrid models be implemented to utilize the capabilities of both keyword and semantic models?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Hybrid Search Impact on Product Search Results</a:t>
            </a:r>
            <a:r>
              <a:rPr b="1" lang="sv-SE" sz="2000"/>
              <a:t>: </a:t>
            </a:r>
            <a:r>
              <a:rPr lang="sv-SE" sz="2000"/>
              <a:t>What is the impact of hybrid models on product search results compared to keyword and semantic models used independently?</a:t>
            </a:r>
            <a:endParaRPr sz="2000"/>
          </a:p>
        </p:txBody>
      </p:sp>
      <p:pic>
        <p:nvPicPr>
          <p:cNvPr id="296" name="Google Shape;296;g30fb6e945e2_1_125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0fb6e945e2_1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500" y="1036448"/>
            <a:ext cx="3399800" cy="45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ff733c811_2_128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sv-SE" sz="3200"/>
              <a:t>Literature Review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sv-SE" sz="2000"/>
              <a:t>Selected studies, hybrid architectures and their impact on product search results</a:t>
            </a:r>
            <a:endParaRPr sz="2000"/>
          </a:p>
        </p:txBody>
      </p:sp>
      <p:cxnSp>
        <p:nvCxnSpPr>
          <p:cNvPr id="303" name="Google Shape;303;g30ff733c811_2_128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4" name="Google Shape;304;g30ff733c811_2_128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0ff733c811_2_128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30fb6e945e2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600" y="654850"/>
            <a:ext cx="5839551" cy="577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0fb6e945e2_1_85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Literature Review</a:t>
            </a:r>
            <a:endParaRPr i="1" sz="1600"/>
          </a:p>
        </p:txBody>
      </p:sp>
      <p:cxnSp>
        <p:nvCxnSpPr>
          <p:cNvPr id="312" name="Google Shape;312;g30fb6e945e2_1_85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g30fb6e945e2_1_85"/>
          <p:cNvSpPr txBox="1"/>
          <p:nvPr>
            <p:ph idx="1" type="body"/>
          </p:nvPr>
        </p:nvSpPr>
        <p:spPr>
          <a:xfrm>
            <a:off x="761852" y="237257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Selected studies: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6 online marketplaces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3 e-commerce platforms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3 other platforms</a:t>
            </a:r>
            <a:endParaRPr sz="2000"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Includes: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Hybrid models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Offline and online experiments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The studies are interconnected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14" name="Google Shape;314;g30fb6e945e2_1_85"/>
          <p:cNvPicPr preferRelativeResize="0"/>
          <p:nvPr/>
        </p:nvPicPr>
        <p:blipFill rotWithShape="1">
          <a:blip r:embed="rId4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ff733c811_2_159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Results and Discussion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2000"/>
              <a:t>Hybrid architectures and their impact on product search results</a:t>
            </a:r>
            <a:endParaRPr sz="2000"/>
          </a:p>
        </p:txBody>
      </p:sp>
      <p:cxnSp>
        <p:nvCxnSpPr>
          <p:cNvPr id="320" name="Google Shape;320;g30ff733c811_2_159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1" name="Google Shape;321;g30ff733c811_2_159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0ff733c811_2_159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ff733c811_2_6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Overview</a:t>
            </a:r>
            <a:endParaRPr i="1" sz="1600"/>
          </a:p>
        </p:txBody>
      </p:sp>
      <p:cxnSp>
        <p:nvCxnSpPr>
          <p:cNvPr id="109" name="Google Shape;109;g30ff733c811_2_6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30ff733c811_2_6"/>
          <p:cNvSpPr txBox="1"/>
          <p:nvPr>
            <p:ph idx="1" type="body"/>
          </p:nvPr>
        </p:nvSpPr>
        <p:spPr>
          <a:xfrm>
            <a:off x="761852" y="255117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sv-SE" sz="2000"/>
              <a:t>Introduction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Literature Review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Results and Discussion</a:t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Proposed Solution</a:t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Conclusions and Future Recommendations</a:t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sv-SE" sz="2000"/>
              <a:t>Questions</a:t>
            </a:r>
            <a:endParaRPr sz="2000"/>
          </a:p>
        </p:txBody>
      </p:sp>
      <p:pic>
        <p:nvPicPr>
          <p:cNvPr id="111" name="Google Shape;111;g30ff733c811_2_6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0ff733c811_2_6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fb6e945e2_1_93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Results and Discussion | Hybrid Architectures</a:t>
            </a:r>
            <a:endParaRPr i="1" sz="1600"/>
          </a:p>
        </p:txBody>
      </p:sp>
      <p:cxnSp>
        <p:nvCxnSpPr>
          <p:cNvPr id="328" name="Google Shape;328;g30fb6e945e2_1_93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g30fb6e945e2_1_93"/>
          <p:cNvSpPr txBox="1"/>
          <p:nvPr>
            <p:ph idx="1" type="body"/>
          </p:nvPr>
        </p:nvSpPr>
        <p:spPr>
          <a:xfrm>
            <a:off x="761850" y="1869900"/>
            <a:ext cx="5275200" cy="4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22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Differences between hybrid models, but similar foundation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22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Core Keyword Models:</a:t>
            </a:r>
            <a:r>
              <a:rPr lang="sv-SE" sz="2000"/>
              <a:t> 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Inverted index term matching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BM25 scoring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22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Integration of Semantic Models:</a:t>
            </a:r>
            <a:r>
              <a:rPr lang="sv-SE" sz="2000"/>
              <a:t> 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Two-tower architecture with query and product embeddings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sv-SE" sz="2000"/>
              <a:t>Approximate Nearest Neighbor (ANN) search with cosine similarity for matching and scoring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22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Hybridization</a:t>
            </a:r>
            <a:r>
              <a:rPr b="1" lang="sv-SE" sz="2000"/>
              <a:t>:</a:t>
            </a:r>
            <a:r>
              <a:rPr lang="sv-SE" sz="2000"/>
              <a:t> 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Merging:</a:t>
            </a:r>
            <a:r>
              <a:rPr lang="sv-SE" sz="2000"/>
              <a:t> Combines results from both models into a unified match set</a:t>
            </a:r>
            <a:endParaRPr sz="2000"/>
          </a:p>
          <a:p>
            <a:pPr indent="-2222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sv-SE" sz="2000"/>
              <a:t>Re-ranking:</a:t>
            </a:r>
            <a:r>
              <a:rPr lang="sv-SE" sz="2000"/>
              <a:t> Following this merging, refines and ranks matches based on relevance (limited re-ranking details available across studies)</a:t>
            </a:r>
            <a:endParaRPr sz="2000"/>
          </a:p>
        </p:txBody>
      </p:sp>
      <p:pic>
        <p:nvPicPr>
          <p:cNvPr id="330" name="Google Shape;330;g30fb6e945e2_1_93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0fb6e945e2_1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172" y="1723950"/>
            <a:ext cx="5593954" cy="49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fb6e945e2_1_103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Results and Discussion | Impact</a:t>
            </a:r>
            <a:endParaRPr i="1" sz="1600"/>
          </a:p>
        </p:txBody>
      </p:sp>
      <p:cxnSp>
        <p:nvCxnSpPr>
          <p:cNvPr id="337" name="Google Shape;337;g30fb6e945e2_1_103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g30fb6e945e2_1_103"/>
          <p:cNvSpPr txBox="1"/>
          <p:nvPr>
            <p:ph idx="1" type="body"/>
          </p:nvPr>
        </p:nvSpPr>
        <p:spPr>
          <a:xfrm>
            <a:off x="761850" y="1916525"/>
            <a:ext cx="6957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Significant improvements in product search result metrics when </a:t>
            </a:r>
            <a:r>
              <a:rPr lang="sv-SE" sz="2000"/>
              <a:t>compared to standalone models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Improved coverage, ranking quality and </a:t>
            </a:r>
            <a:r>
              <a:rPr lang="sv-SE" sz="2000"/>
              <a:t>business</a:t>
            </a:r>
            <a:r>
              <a:rPr lang="sv-SE" sz="2000"/>
              <a:t> performance</a:t>
            </a:r>
            <a:endParaRPr sz="2000"/>
          </a:p>
        </p:txBody>
      </p:sp>
      <p:pic>
        <p:nvPicPr>
          <p:cNvPr id="339" name="Google Shape;339;g30fb6e945e2_1_103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0fb6e945e2_1_103" title="Diagra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450" y="3216850"/>
            <a:ext cx="5835632" cy="36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fbb71fb79_2_101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Results and Discussion | Impact</a:t>
            </a:r>
            <a:endParaRPr i="1" sz="1600"/>
          </a:p>
        </p:txBody>
      </p:sp>
      <p:cxnSp>
        <p:nvCxnSpPr>
          <p:cNvPr id="346" name="Google Shape;346;g30fbb71fb79_2_101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7" name="Google Shape;347;g30fbb71fb79_2_101"/>
          <p:cNvSpPr txBox="1"/>
          <p:nvPr>
            <p:ph idx="1" type="body"/>
          </p:nvPr>
        </p:nvSpPr>
        <p:spPr>
          <a:xfrm>
            <a:off x="761850" y="1869150"/>
            <a:ext cx="68598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A majority of</a:t>
            </a:r>
            <a:r>
              <a:rPr lang="sv-SE" sz="2000"/>
              <a:t> hybrid models were deployed in production</a:t>
            </a:r>
            <a:endParaRPr sz="2000"/>
          </a:p>
        </p:txBody>
      </p:sp>
      <p:pic>
        <p:nvPicPr>
          <p:cNvPr id="348" name="Google Shape;348;g30fbb71fb79_2_101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0fbb71fb79_2_101" title="Diagra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975" y="2396600"/>
            <a:ext cx="6859815" cy="42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ff733c811_2_152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Proposed Solution</a:t>
            </a:r>
            <a:endParaRPr sz="2000"/>
          </a:p>
        </p:txBody>
      </p:sp>
      <p:cxnSp>
        <p:nvCxnSpPr>
          <p:cNvPr id="355" name="Google Shape;355;g30ff733c811_2_152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6" name="Google Shape;356;g30ff733c811_2_152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30ff733c811_2_152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fbb71fb79_2_116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Proposed Solution</a:t>
            </a:r>
            <a:endParaRPr i="1" sz="1600"/>
          </a:p>
        </p:txBody>
      </p:sp>
      <p:cxnSp>
        <p:nvCxnSpPr>
          <p:cNvPr id="363" name="Google Shape;363;g30fbb71fb79_2_116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g30fbb71fb79_2_116"/>
          <p:cNvSpPr txBox="1"/>
          <p:nvPr>
            <p:ph idx="1" type="body"/>
          </p:nvPr>
        </p:nvSpPr>
        <p:spPr>
          <a:xfrm>
            <a:off x="761850" y="1950625"/>
            <a:ext cx="4827300" cy="4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Hybrid models provide better product search results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Hybrid models can be complex to implement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Requires expertise and resources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sv-SE" sz="2000"/>
              <a:t>Proposed solution:</a:t>
            </a:r>
            <a:r>
              <a:rPr lang="sv-SE" sz="2000"/>
              <a:t> A simplified hybrid model for broader adoption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Inspired by models in the review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Lightweight and flexible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 u="sng">
                <a:solidFill>
                  <a:schemeClr val="hlink"/>
                </a:solidFill>
                <a:hlinkClick r:id="rId3"/>
              </a:rPr>
              <a:t>Codebase</a:t>
            </a:r>
            <a:endParaRPr sz="2000"/>
          </a:p>
        </p:txBody>
      </p:sp>
      <p:pic>
        <p:nvPicPr>
          <p:cNvPr id="365" name="Google Shape;365;g30fbb71fb79_2_116"/>
          <p:cNvPicPr preferRelativeResize="0"/>
          <p:nvPr/>
        </p:nvPicPr>
        <p:blipFill rotWithShape="1">
          <a:blip r:embed="rId4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0fbb71fb79_2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975" y="116875"/>
            <a:ext cx="5950576" cy="652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ff733c811_2_166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Conclusions and Future Recommendations</a:t>
            </a:r>
            <a:endParaRPr sz="2000"/>
          </a:p>
        </p:txBody>
      </p:sp>
      <p:cxnSp>
        <p:nvCxnSpPr>
          <p:cNvPr id="372" name="Google Shape;372;g30ff733c811_2_166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3" name="Google Shape;373;g30ff733c811_2_166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0ff733c811_2_166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b6e945e2_1_110"/>
          <p:cNvSpPr txBox="1"/>
          <p:nvPr>
            <p:ph type="title"/>
          </p:nvPr>
        </p:nvSpPr>
        <p:spPr>
          <a:xfrm>
            <a:off x="761850" y="1138275"/>
            <a:ext cx="7675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3200"/>
              <a:t>Conclusions and Future Recommendations</a:t>
            </a:r>
            <a:endParaRPr sz="2000"/>
          </a:p>
        </p:txBody>
      </p:sp>
      <p:cxnSp>
        <p:nvCxnSpPr>
          <p:cNvPr id="380" name="Google Shape;380;g30fb6e945e2_1_110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1" name="Google Shape;381;g30fb6e945e2_1_110"/>
          <p:cNvSpPr txBox="1"/>
          <p:nvPr>
            <p:ph idx="1" type="body"/>
          </p:nvPr>
        </p:nvSpPr>
        <p:spPr>
          <a:xfrm>
            <a:off x="761850" y="1982825"/>
            <a:ext cx="7033800" cy="4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Discussed different hybrid architectures and identified a similar foundation across the literature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Multiple studies, with various experiments and metrics, </a:t>
            </a:r>
            <a:r>
              <a:rPr lang="sv-SE" sz="2000"/>
              <a:t>verified</a:t>
            </a:r>
            <a:r>
              <a:rPr lang="sv-SE" sz="2000"/>
              <a:t> that hybrid models significantly enhance product search results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We proposed a simplified hybrid model as a starting point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Suggest further exploration of the overall hybrid model impact: 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Complexity and maintenance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Resource requirements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Cost implications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Latency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Pagination</a:t>
            </a:r>
            <a:endParaRPr sz="2000"/>
          </a:p>
        </p:txBody>
      </p:sp>
      <p:pic>
        <p:nvPicPr>
          <p:cNvPr id="382" name="Google Shape;382;g30fb6e945e2_1_110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3"/>
          <p:cNvSpPr/>
          <p:nvPr/>
        </p:nvSpPr>
        <p:spPr>
          <a:xfrm>
            <a:off x="-19570" y="0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 txBox="1"/>
          <p:nvPr>
            <p:ph type="title"/>
          </p:nvPr>
        </p:nvSpPr>
        <p:spPr>
          <a:xfrm>
            <a:off x="755903" y="3399769"/>
            <a:ext cx="10640754" cy="775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sv-SE" sz="4000">
                <a:latin typeface="Arial"/>
                <a:ea typeface="Arial"/>
                <a:cs typeface="Arial"/>
                <a:sym typeface="Arial"/>
              </a:rPr>
              <a:t>Questions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13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3079414" y="320231"/>
            <a:ext cx="5971720" cy="2836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13"/>
          <p:cNvGrpSpPr/>
          <p:nvPr/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92" name="Google Shape;392;p13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13"/>
          <p:cNvGrpSpPr/>
          <p:nvPr/>
        </p:nvGrpSpPr>
        <p:grpSpPr>
          <a:xfrm flipH="1" rot="10800000">
            <a:off x="-305" y="4322974"/>
            <a:ext cx="3378300" cy="2535026"/>
            <a:chOff x="-305" y="-1"/>
            <a:chExt cx="3832880" cy="2876136"/>
          </a:xfrm>
        </p:grpSpPr>
        <p:sp>
          <p:nvSpPr>
            <p:cNvPr id="397" name="Google Shape;397;p13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9CB9C"/>
                </a:solidFill>
                <a:highlight>
                  <a:srgbClr val="E6913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9CB9C"/>
                </a:solidFill>
                <a:highlight>
                  <a:srgbClr val="E6913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9CB9C"/>
                </a:solidFill>
                <a:highlight>
                  <a:srgbClr val="E6913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9CB9C"/>
                </a:solidFill>
                <a:highlight>
                  <a:srgbClr val="E6913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ff733c811_2_53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2000"/>
              <a:t>Importance of online marketplaces and product search</a:t>
            </a:r>
            <a:endParaRPr sz="2000"/>
          </a:p>
        </p:txBody>
      </p:sp>
      <p:cxnSp>
        <p:nvCxnSpPr>
          <p:cNvPr id="118" name="Google Shape;118;g30ff733c811_2_53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9" name="Google Shape;119;g30ff733c811_2_53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0ff733c811_2_53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"/>
          <p:cNvSpPr txBox="1"/>
          <p:nvPr>
            <p:ph type="title"/>
          </p:nvPr>
        </p:nvSpPr>
        <p:spPr>
          <a:xfrm>
            <a:off x="761850" y="1138275"/>
            <a:ext cx="64371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Online Marketplaces</a:t>
            </a:r>
            <a:endParaRPr i="1" sz="1600"/>
          </a:p>
        </p:txBody>
      </p:sp>
      <p:cxnSp>
        <p:nvCxnSpPr>
          <p:cNvPr id="126" name="Google Shape;126;p2"/>
          <p:cNvCxnSpPr/>
          <p:nvPr/>
        </p:nvCxnSpPr>
        <p:spPr>
          <a:xfrm>
            <a:off x="861462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2"/>
          <p:cNvSpPr txBox="1"/>
          <p:nvPr>
            <p:ph idx="1" type="body"/>
          </p:nvPr>
        </p:nvSpPr>
        <p:spPr>
          <a:xfrm>
            <a:off x="761850" y="1814125"/>
            <a:ext cx="8000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Online marketplaces are popular platforms for finding products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sv-SE" sz="2000"/>
              <a:t>2023 International Trade Administration Survey</a:t>
            </a:r>
            <a:r>
              <a:rPr lang="sv-SE" sz="2000"/>
              <a:t>: Online marketplaces are the main starting point for product searches worldwide</a:t>
            </a:r>
            <a:endParaRPr sz="2000"/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350" y="3291550"/>
            <a:ext cx="8802674" cy="32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fbb71fb79_2_2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Product Search</a:t>
            </a:r>
            <a:endParaRPr i="1" sz="1600"/>
          </a:p>
        </p:txBody>
      </p:sp>
      <p:cxnSp>
        <p:nvCxnSpPr>
          <p:cNvPr id="135" name="Google Shape;135;g30fbb71fb79_2_2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g30fbb71fb79_2_2"/>
          <p:cNvSpPr txBox="1"/>
          <p:nvPr>
            <p:ph idx="1" type="body"/>
          </p:nvPr>
        </p:nvSpPr>
        <p:spPr>
          <a:xfrm>
            <a:off x="761850" y="1789175"/>
            <a:ext cx="73845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The search bar is a widely used tool for finding products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1" lang="sv-SE" sz="2000"/>
              <a:t>2022 Google Survey</a:t>
            </a:r>
            <a:r>
              <a:rPr lang="sv-SE" sz="2000"/>
              <a:t>: 7 out of 10</a:t>
            </a:r>
            <a:r>
              <a:rPr lang="sv-SE" sz="2000"/>
              <a:t> shoppers use the search bar as the primary method</a:t>
            </a:r>
            <a:endParaRPr sz="2000"/>
          </a:p>
        </p:txBody>
      </p:sp>
      <p:pic>
        <p:nvPicPr>
          <p:cNvPr id="137" name="Google Shape;137;g30fbb71fb79_2_2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0fbb71fb79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925" y="3531513"/>
            <a:ext cx="1718125" cy="30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0fbb71fb79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775" y="3553625"/>
            <a:ext cx="2281751" cy="30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0fbb71fb79_2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6450" y="3531525"/>
            <a:ext cx="2552900" cy="24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0fbb71fb79_2_2"/>
          <p:cNvSpPr/>
          <p:nvPr/>
        </p:nvSpPr>
        <p:spPr>
          <a:xfrm rot="-2557244">
            <a:off x="2673462" y="3741532"/>
            <a:ext cx="832912" cy="13567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30fbb71fb79_2_2"/>
          <p:cNvSpPr/>
          <p:nvPr/>
        </p:nvSpPr>
        <p:spPr>
          <a:xfrm rot="-2557244">
            <a:off x="5014987" y="3816432"/>
            <a:ext cx="832912" cy="13567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30fbb71fb79_2_2"/>
          <p:cNvSpPr/>
          <p:nvPr/>
        </p:nvSpPr>
        <p:spPr>
          <a:xfrm rot="-2557244">
            <a:off x="7976462" y="3881657"/>
            <a:ext cx="832912" cy="13567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ff733c811_2_61"/>
          <p:cNvSpPr txBox="1"/>
          <p:nvPr>
            <p:ph type="title"/>
          </p:nvPr>
        </p:nvSpPr>
        <p:spPr>
          <a:xfrm>
            <a:off x="1918650" y="2767550"/>
            <a:ext cx="8354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</a:t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2000"/>
              <a:t>Current state and challenges of product search</a:t>
            </a:r>
            <a:endParaRPr sz="2000"/>
          </a:p>
        </p:txBody>
      </p:sp>
      <p:cxnSp>
        <p:nvCxnSpPr>
          <p:cNvPr id="149" name="Google Shape;149;g30ff733c811_2_61"/>
          <p:cNvCxnSpPr/>
          <p:nvPr/>
        </p:nvCxnSpPr>
        <p:spPr>
          <a:xfrm>
            <a:off x="5727612" y="2633021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0" name="Google Shape;150;g30ff733c811_2_61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0ff733c811_2_61"/>
          <p:cNvSpPr txBox="1"/>
          <p:nvPr/>
        </p:nvSpPr>
        <p:spPr>
          <a:xfrm>
            <a:off x="4601075" y="6289725"/>
            <a:ext cx="197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fb6e945e2_1_31"/>
          <p:cNvSpPr txBox="1"/>
          <p:nvPr>
            <p:ph type="title"/>
          </p:nvPr>
        </p:nvSpPr>
        <p:spPr>
          <a:xfrm>
            <a:off x="761850" y="1138275"/>
            <a:ext cx="63897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Current State</a:t>
            </a:r>
            <a:endParaRPr i="1" sz="1600"/>
          </a:p>
        </p:txBody>
      </p:sp>
      <p:cxnSp>
        <p:nvCxnSpPr>
          <p:cNvPr id="157" name="Google Shape;157;g30fb6e945e2_1_31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g30fb6e945e2_1_31"/>
          <p:cNvSpPr txBox="1"/>
          <p:nvPr>
            <p:ph idx="1" type="body"/>
          </p:nvPr>
        </p:nvSpPr>
        <p:spPr>
          <a:xfrm>
            <a:off x="768502" y="1828750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There is widespread dissatisfaction with search results among shoppers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sv-SE" sz="2000"/>
              <a:t>2022 Google Survey</a:t>
            </a:r>
            <a:r>
              <a:rPr lang="sv-SE" sz="2000"/>
              <a:t>: Only 12% of shoppers find exactly what they are searching for when using the search bar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Results in $2 trillion in annual losses globally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sv-SE" sz="2000"/>
              <a:t>2024 Constructor Survey</a:t>
            </a:r>
            <a:r>
              <a:rPr lang="sv-SE" sz="2000"/>
              <a:t>: 68% of shoppers want improved search results</a:t>
            </a:r>
            <a:endParaRPr sz="2000"/>
          </a:p>
        </p:txBody>
      </p:sp>
      <p:pic>
        <p:nvPicPr>
          <p:cNvPr id="159" name="Google Shape;159;g30fb6e945e2_1_31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0fb6e945e2_1_31"/>
          <p:cNvSpPr/>
          <p:nvPr/>
        </p:nvSpPr>
        <p:spPr>
          <a:xfrm>
            <a:off x="11076244" y="1518425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0fb6e945e2_1_31"/>
          <p:cNvSpPr/>
          <p:nvPr/>
        </p:nvSpPr>
        <p:spPr>
          <a:xfrm>
            <a:off x="11007764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0fb6e945e2_1_31"/>
          <p:cNvSpPr/>
          <p:nvPr/>
        </p:nvSpPr>
        <p:spPr>
          <a:xfrm>
            <a:off x="10569101" y="1518425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0fb6e945e2_1_31"/>
          <p:cNvSpPr/>
          <p:nvPr/>
        </p:nvSpPr>
        <p:spPr>
          <a:xfrm>
            <a:off x="10500620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0fb6e945e2_1_31"/>
          <p:cNvSpPr/>
          <p:nvPr/>
        </p:nvSpPr>
        <p:spPr>
          <a:xfrm>
            <a:off x="10061958" y="1518425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0fb6e945e2_1_31"/>
          <p:cNvSpPr/>
          <p:nvPr/>
        </p:nvSpPr>
        <p:spPr>
          <a:xfrm>
            <a:off x="9993477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0fb6e945e2_1_31"/>
          <p:cNvSpPr/>
          <p:nvPr/>
        </p:nvSpPr>
        <p:spPr>
          <a:xfrm>
            <a:off x="9554814" y="1518425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30fb6e945e2_1_31"/>
          <p:cNvSpPr/>
          <p:nvPr/>
        </p:nvSpPr>
        <p:spPr>
          <a:xfrm>
            <a:off x="9486334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0fb6e945e2_1_31"/>
          <p:cNvSpPr/>
          <p:nvPr/>
        </p:nvSpPr>
        <p:spPr>
          <a:xfrm>
            <a:off x="11076244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0fb6e945e2_1_31"/>
          <p:cNvSpPr/>
          <p:nvPr/>
        </p:nvSpPr>
        <p:spPr>
          <a:xfrm>
            <a:off x="11007764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0fb6e945e2_1_31"/>
          <p:cNvSpPr/>
          <p:nvPr/>
        </p:nvSpPr>
        <p:spPr>
          <a:xfrm>
            <a:off x="10569101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0fb6e945e2_1_31"/>
          <p:cNvSpPr/>
          <p:nvPr/>
        </p:nvSpPr>
        <p:spPr>
          <a:xfrm>
            <a:off x="10500620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0fb6e945e2_1_31"/>
          <p:cNvSpPr/>
          <p:nvPr/>
        </p:nvSpPr>
        <p:spPr>
          <a:xfrm>
            <a:off x="10061958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0fb6e945e2_1_31"/>
          <p:cNvSpPr/>
          <p:nvPr/>
        </p:nvSpPr>
        <p:spPr>
          <a:xfrm>
            <a:off x="9993477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0fb6e945e2_1_31"/>
          <p:cNvSpPr/>
          <p:nvPr/>
        </p:nvSpPr>
        <p:spPr>
          <a:xfrm>
            <a:off x="9554814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0fb6e945e2_1_31"/>
          <p:cNvSpPr/>
          <p:nvPr/>
        </p:nvSpPr>
        <p:spPr>
          <a:xfrm>
            <a:off x="9486334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0fb6e945e2_1_31"/>
          <p:cNvSpPr/>
          <p:nvPr/>
        </p:nvSpPr>
        <p:spPr>
          <a:xfrm>
            <a:off x="9038018" y="2158396"/>
            <a:ext cx="271800" cy="2544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0fb6e945e2_1_31"/>
          <p:cNvSpPr/>
          <p:nvPr/>
        </p:nvSpPr>
        <p:spPr>
          <a:xfrm>
            <a:off x="8969538" y="2412825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0fb6e945e2_1_31"/>
          <p:cNvSpPr/>
          <p:nvPr/>
        </p:nvSpPr>
        <p:spPr>
          <a:xfrm>
            <a:off x="8969538" y="1772854"/>
            <a:ext cx="408600" cy="288900"/>
          </a:xfrm>
          <a:prstGeom prst="trapezoid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0fb6e945e2_1_31"/>
          <p:cNvSpPr/>
          <p:nvPr/>
        </p:nvSpPr>
        <p:spPr>
          <a:xfrm>
            <a:off x="9038011" y="1518425"/>
            <a:ext cx="271800" cy="254400"/>
          </a:xfrm>
          <a:prstGeom prst="smileyFace">
            <a:avLst>
              <a:gd fmla="val 4653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30fb6e945e2_1_31" title="Diagra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900" y="3287925"/>
            <a:ext cx="3636750" cy="2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fb6e945e2_1_38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| Challenges</a:t>
            </a:r>
            <a:endParaRPr i="1" sz="1600"/>
          </a:p>
        </p:txBody>
      </p:sp>
      <p:cxnSp>
        <p:nvCxnSpPr>
          <p:cNvPr id="186" name="Google Shape;186;g30fb6e945e2_1_38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g30fb6e945e2_1_38"/>
          <p:cNvSpPr txBox="1"/>
          <p:nvPr>
            <p:ph idx="1" type="body"/>
          </p:nvPr>
        </p:nvSpPr>
        <p:spPr>
          <a:xfrm>
            <a:off x="761852" y="1934200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D</a:t>
            </a:r>
            <a:r>
              <a:rPr lang="sv-SE" sz="2000"/>
              <a:t>iverse user intentions</a:t>
            </a:r>
            <a:endParaRPr sz="2000"/>
          </a:p>
        </p:txBody>
      </p:sp>
      <p:pic>
        <p:nvPicPr>
          <p:cNvPr id="188" name="Google Shape;188;g30fb6e945e2_1_38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0fb6e945e2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71" y="2651925"/>
            <a:ext cx="3676105" cy="40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0fb6e945e2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450" y="2651925"/>
            <a:ext cx="3530750" cy="404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0fb6e945e2_1_38"/>
          <p:cNvSpPr/>
          <p:nvPr/>
        </p:nvSpPr>
        <p:spPr>
          <a:xfrm>
            <a:off x="1220842" y="2707605"/>
            <a:ext cx="1210200" cy="31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30fb6e945e2_1_38"/>
          <p:cNvSpPr/>
          <p:nvPr/>
        </p:nvSpPr>
        <p:spPr>
          <a:xfrm>
            <a:off x="5844058" y="2707605"/>
            <a:ext cx="1210200" cy="31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ff733c811_2_30"/>
          <p:cNvSpPr txBox="1"/>
          <p:nvPr>
            <p:ph type="title"/>
          </p:nvPr>
        </p:nvSpPr>
        <p:spPr>
          <a:xfrm>
            <a:off x="761850" y="1138275"/>
            <a:ext cx="56700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200"/>
              <a:t>Introduction </a:t>
            </a:r>
            <a:r>
              <a:rPr lang="sv-SE" sz="3200"/>
              <a:t>| Challenges</a:t>
            </a:r>
            <a:endParaRPr i="1" sz="1600"/>
          </a:p>
        </p:txBody>
      </p:sp>
      <p:cxnSp>
        <p:nvCxnSpPr>
          <p:cNvPr id="198" name="Google Shape;198;g30ff733c811_2_30"/>
          <p:cNvCxnSpPr/>
          <p:nvPr/>
        </p:nvCxnSpPr>
        <p:spPr>
          <a:xfrm>
            <a:off x="861462" y="871146"/>
            <a:ext cx="7368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" name="Google Shape;199;g30ff733c811_2_30"/>
          <p:cNvSpPr txBox="1"/>
          <p:nvPr>
            <p:ph idx="1" type="body"/>
          </p:nvPr>
        </p:nvSpPr>
        <p:spPr>
          <a:xfrm>
            <a:off x="761852" y="1576425"/>
            <a:ext cx="65031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Diverse user base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Language and culture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Backgrounds and expertise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Formulating queries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sv-SE" sz="2000"/>
              <a:t>Formulating product descriptions</a:t>
            </a:r>
            <a:endParaRPr sz="2000"/>
          </a:p>
        </p:txBody>
      </p:sp>
      <p:pic>
        <p:nvPicPr>
          <p:cNvPr id="200" name="Google Shape;200;g30ff733c811_2_30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9736282" y="5721914"/>
            <a:ext cx="1922317" cy="91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0ff733c811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800" y="728600"/>
            <a:ext cx="35623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0ff733c811_2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7800" y="2053300"/>
            <a:ext cx="3562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0ff733c811_2_30"/>
          <p:cNvSpPr txBox="1"/>
          <p:nvPr/>
        </p:nvSpPr>
        <p:spPr>
          <a:xfrm>
            <a:off x="8687650" y="266900"/>
            <a:ext cx="34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Experienced computer user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0ff733c811_2_30"/>
          <p:cNvSpPr txBox="1"/>
          <p:nvPr/>
        </p:nvSpPr>
        <p:spPr>
          <a:xfrm>
            <a:off x="8587025" y="1608075"/>
            <a:ext cx="31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</a:t>
            </a: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xperienced computer user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30ff733c811_2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2389" y="3477203"/>
            <a:ext cx="2513475" cy="33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0ff733c811_2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6638" y="5907075"/>
            <a:ext cx="3400425" cy="42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g30ff733c811_2_30"/>
          <p:cNvCxnSpPr>
            <a:stCxn id="206" idx="3"/>
            <a:endCxn id="208" idx="1"/>
          </p:cNvCxnSpPr>
          <p:nvPr/>
        </p:nvCxnSpPr>
        <p:spPr>
          <a:xfrm>
            <a:off x="5297063" y="6121388"/>
            <a:ext cx="13575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g30ff733c811_2_30"/>
          <p:cNvSpPr/>
          <p:nvPr/>
        </p:nvSpPr>
        <p:spPr>
          <a:xfrm>
            <a:off x="5768675" y="5934750"/>
            <a:ext cx="331500" cy="3315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0ff733c811_2_30"/>
          <p:cNvSpPr/>
          <p:nvPr/>
        </p:nvSpPr>
        <p:spPr>
          <a:xfrm>
            <a:off x="6654650" y="6003600"/>
            <a:ext cx="1434600" cy="26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0ff733c811_2_30"/>
          <p:cNvSpPr/>
          <p:nvPr/>
        </p:nvSpPr>
        <p:spPr>
          <a:xfrm>
            <a:off x="2008150" y="6045300"/>
            <a:ext cx="606300" cy="26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2024-05-19T17:03:46Z</dcterms:created>
  <dc:creator>Piran Amedi</dc:creator>
</cp:coreProperties>
</file>